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492" r:id="rId3"/>
    <p:sldId id="515" r:id="rId4"/>
    <p:sldId id="578" r:id="rId5"/>
    <p:sldId id="583" r:id="rId6"/>
    <p:sldId id="587" r:id="rId7"/>
    <p:sldId id="584" r:id="rId8"/>
    <p:sldId id="582" r:id="rId9"/>
    <p:sldId id="579" r:id="rId10"/>
    <p:sldId id="585" r:id="rId11"/>
    <p:sldId id="589" r:id="rId12"/>
    <p:sldId id="588" r:id="rId13"/>
    <p:sldId id="593" r:id="rId14"/>
    <p:sldId id="594" r:id="rId15"/>
    <p:sldId id="609" r:id="rId16"/>
    <p:sldId id="597" r:id="rId17"/>
    <p:sldId id="596" r:id="rId18"/>
    <p:sldId id="598" r:id="rId19"/>
    <p:sldId id="608" r:id="rId20"/>
    <p:sldId id="601" r:id="rId21"/>
    <p:sldId id="602" r:id="rId22"/>
    <p:sldId id="603" r:id="rId23"/>
    <p:sldId id="604" r:id="rId24"/>
    <p:sldId id="605" r:id="rId25"/>
    <p:sldId id="614" r:id="rId26"/>
    <p:sldId id="615" r:id="rId27"/>
    <p:sldId id="616" r:id="rId28"/>
    <p:sldId id="617" r:id="rId29"/>
    <p:sldId id="618" r:id="rId30"/>
    <p:sldId id="621" r:id="rId31"/>
    <p:sldId id="622" r:id="rId32"/>
    <p:sldId id="623" r:id="rId33"/>
    <p:sldId id="624" r:id="rId34"/>
    <p:sldId id="625" r:id="rId35"/>
    <p:sldId id="626" r:id="rId36"/>
    <p:sldId id="606" r:id="rId37"/>
    <p:sldId id="611" r:id="rId38"/>
    <p:sldId id="610" r:id="rId39"/>
    <p:sldId id="612" r:id="rId40"/>
    <p:sldId id="613" r:id="rId41"/>
    <p:sldId id="607" r:id="rId42"/>
    <p:sldId id="628" r:id="rId43"/>
    <p:sldId id="627" r:id="rId44"/>
    <p:sldId id="629" r:id="rId45"/>
    <p:sldId id="632" r:id="rId46"/>
    <p:sldId id="630" r:id="rId47"/>
    <p:sldId id="633" r:id="rId48"/>
    <p:sldId id="631" r:id="rId49"/>
    <p:sldId id="636" r:id="rId50"/>
    <p:sldId id="637" r:id="rId51"/>
    <p:sldId id="638" r:id="rId52"/>
    <p:sldId id="639" r:id="rId53"/>
    <p:sldId id="634" r:id="rId54"/>
    <p:sldId id="567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65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09 – While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used when we’re not</a:t>
            </a:r>
          </a:p>
          <a:p>
            <a:pPr lvl="1"/>
            <a:r>
              <a:rPr lang="en-US" sz="3200" dirty="0" smtClean="0"/>
              <a:t>Iterating over a list</a:t>
            </a:r>
          </a:p>
          <a:p>
            <a:pPr lvl="1"/>
            <a:r>
              <a:rPr lang="en-US" sz="3200" dirty="0" smtClean="0"/>
              <a:t>Doing a “counted” loop</a:t>
            </a:r>
          </a:p>
          <a:p>
            <a:pPr lvl="3"/>
            <a:endParaRPr lang="en-US" dirty="0"/>
          </a:p>
          <a:p>
            <a:r>
              <a:rPr lang="en-US" dirty="0" smtClean="0"/>
              <a:t>Works the way its name implies:</a:t>
            </a:r>
          </a:p>
          <a:p>
            <a:pPr marL="457200" lvl="1" indent="0">
              <a:buNone/>
            </a:pPr>
            <a:r>
              <a:rPr lang="en-US" sz="3200" u="sng" dirty="0" smtClean="0"/>
              <a:t>While</a:t>
            </a:r>
            <a:r>
              <a:rPr lang="en-US" sz="3200" dirty="0" smtClean="0"/>
              <a:t> a certain condition is not yet met:</a:t>
            </a:r>
          </a:p>
          <a:p>
            <a:pPr marL="1022350" lvl="1" indent="0">
              <a:buNone/>
            </a:pPr>
            <a:r>
              <a:rPr lang="en-US" dirty="0" smtClean="0"/>
              <a:t>Continue to repeatedly do a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4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date &lt; 1 or date &gt; 31: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(input("Enter the day: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print("Today is September", date)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5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date &lt; 1 or date &gt; 31: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(input("Enter the day: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print("Today is September", date)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91916" y="2431547"/>
            <a:ext cx="4495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 the variable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 will use for its decision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835193" y="3262544"/>
            <a:ext cx="1755607" cy="4756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9199" y="3293033"/>
            <a:ext cx="406667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loop’s Boolean condition (loop runs until this is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2001253" y="4124030"/>
            <a:ext cx="4026568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65395" y="5080026"/>
            <a:ext cx="307406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body of the loop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(must change the value of the loop variable)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flipH="1">
            <a:off x="1640303" y="4592446"/>
            <a:ext cx="6685550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3979" cy="41567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 requires a Boolean condition </a:t>
            </a:r>
          </a:p>
          <a:p>
            <a:pPr lvl="1"/>
            <a:r>
              <a:rPr lang="en-US" dirty="0" smtClean="0"/>
              <a:t>That it then evaluates to either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executed</a:t>
            </a:r>
          </a:p>
          <a:p>
            <a:r>
              <a:rPr lang="en-US" dirty="0" smtClean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skipped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73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to do a “counting” loop, just like we used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one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20: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that we can use it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 the loop variable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62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bIns="91440" rtlCol="0" anchor="ctr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</a:rPr>
              <a:t>num</a:t>
            </a:r>
            <a:r>
              <a:rPr lang="en-US" sz="3000" dirty="0" smtClean="0">
                <a:solidFill>
                  <a:schemeClr val="tx1"/>
                </a:solidFill>
              </a:rPr>
              <a:t> &lt;= 20</a:t>
            </a:r>
            <a:endParaRPr lang="en-US" sz="3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162607">
            <a:off x="239393" y="3661006"/>
            <a:ext cx="1251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59" grpId="0" animBg="1"/>
      <p:bldP spid="100" grpId="0"/>
      <p:bldP spid="27" grpId="0" animBg="1"/>
      <p:bldP spid="28" grpId="0" animBg="1"/>
      <p:bldP spid="41" grpId="0"/>
      <p:bldP spid="67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29390" y="2130425"/>
            <a:ext cx="8085221" cy="1470025"/>
          </a:xfrm>
        </p:spPr>
        <p:txBody>
          <a:bodyPr/>
          <a:lstStyle/>
          <a:p>
            <a:r>
              <a:rPr lang="en-US" dirty="0" smtClean="0"/>
              <a:t>Infinite Loops and Other Problems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infinite loop</a:t>
            </a:r>
            <a:r>
              <a:rPr lang="en-US" dirty="0" smtClean="0"/>
              <a:t> is a loop that will run forever</a:t>
            </a:r>
          </a:p>
          <a:p>
            <a:pPr lvl="3"/>
            <a:endParaRPr lang="en-US" dirty="0"/>
          </a:p>
          <a:p>
            <a:r>
              <a:rPr lang="en-US" dirty="0" smtClean="0"/>
              <a:t>Can we have an infinite loop 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No! –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goes through a set number of steps (iterating or counting) and will always end</a:t>
            </a:r>
          </a:p>
          <a:p>
            <a:r>
              <a:rPr lang="en-US" dirty="0" smtClean="0"/>
              <a:t>Can </a:t>
            </a:r>
            <a:r>
              <a:rPr lang="en-US" dirty="0"/>
              <a:t>we have an infinite loop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Yes! –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loop’s loop variable is controlled by us, and we can make mistakes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99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</a:t>
            </a:r>
            <a:r>
              <a:rPr lang="en-US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= 0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age &lt; 18: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can’t vote until 18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can’t vote at age"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4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</a:t>
            </a:r>
            <a:r>
              <a:rPr lang="en-US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= 0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age &lt; 18: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can’t vote until 18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can’t vote at age"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55956" y="2825472"/>
            <a:ext cx="405464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variable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 never changes, so the condition will never evaluate 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06376" y="4025801"/>
            <a:ext cx="7299160" cy="8614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Using it to iterate over a list</a:t>
            </a:r>
          </a:p>
          <a:p>
            <a:pPr lvl="1"/>
            <a:r>
              <a:rPr lang="en-US" sz="2800" dirty="0" smtClean="0"/>
              <a:t>Using it for “counting” the number of actions</a:t>
            </a:r>
          </a:p>
          <a:p>
            <a:r>
              <a:rPr lang="en-US" sz="3200" dirty="0" smtClean="0"/>
              <a:t>The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 smtClean="0"/>
              <a:t>function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Three forms: one, two, or three numbers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ask user for name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input(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ask user for name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input(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5862" y="2963765"/>
            <a:ext cx="457200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never evaluate 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so the loop will never exit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977187" y="3563358"/>
            <a:ext cx="1018675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eat a cookie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eat a cookie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17171" y="3662439"/>
            <a:ext cx="405464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body is INCREASING the number of cookies, so we’ll never reach zero!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580146" y="4862768"/>
            <a:ext cx="557864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Body Isn’t Being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loop’s body may be skipped over entirely</a:t>
            </a:r>
          </a:p>
          <a:p>
            <a:pPr lvl="1"/>
            <a:r>
              <a:rPr lang="en-US" dirty="0" smtClean="0"/>
              <a:t>If the Boolean condition is initially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1300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1200):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morning!"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9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Updating and Changing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just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been able to change </a:t>
            </a:r>
            <a:r>
              <a:rPr lang="en-US" dirty="0" smtClean="0"/>
              <a:t>about our lists are their contents</a:t>
            </a:r>
          </a:p>
          <a:p>
            <a:pPr lvl="1"/>
            <a:r>
              <a:rPr lang="en-US" sz="3200" dirty="0" smtClean="0"/>
              <a:t>But we can also change their size, </a:t>
            </a:r>
            <a:br>
              <a:rPr lang="en-US" sz="3200" dirty="0" smtClean="0"/>
            </a:br>
            <a:r>
              <a:rPr lang="en-US" sz="3200" dirty="0" smtClean="0"/>
              <a:t>by adding and removing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6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List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functions we’ll cover today </a:t>
            </a:r>
            <a:br>
              <a:rPr lang="en-US" dirty="0" smtClean="0"/>
            </a:br>
            <a:r>
              <a:rPr lang="en-US" dirty="0" smtClean="0"/>
              <a:t>that can add and remove things to our lists</a:t>
            </a:r>
          </a:p>
          <a:p>
            <a:pPr lvl="1"/>
            <a:r>
              <a:rPr lang="en-US" sz="3200" dirty="0"/>
              <a:t>There are more, but we’ll cover them </a:t>
            </a:r>
            <a:r>
              <a:rPr lang="en-US" sz="3200" dirty="0" smtClean="0"/>
              <a:t>later</a:t>
            </a:r>
            <a:endParaRPr lang="en-US" dirty="0" smtClean="0"/>
          </a:p>
          <a:p>
            <a:endParaRPr lang="en-US" dirty="0"/>
          </a:p>
          <a:p>
            <a:pPr marL="91440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</a:p>
          <a:p>
            <a:pPr marL="91440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4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function lets us add items to the end of a list, increasing its size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(ITEM_TO_APPEND)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dirty="0" smtClean="0"/>
              <a:t>Allows the list to expand as the user needs</a:t>
            </a:r>
          </a:p>
          <a:p>
            <a:pPr lvl="1"/>
            <a:r>
              <a:rPr lang="en-US" dirty="0" smtClean="0"/>
              <a:t>No longer need to initialize lists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[None]*NUM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6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(continuing until the user enters 0)</a:t>
            </a:r>
          </a:p>
          <a:p>
            <a:pPr lvl="3"/>
            <a:endParaRPr lang="en-US" dirty="0"/>
          </a:p>
          <a:p>
            <a:pPr marL="2286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= []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give our loop variable a value</a:t>
            </a:r>
          </a:p>
          <a:p>
            <a:pPr marL="2286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0:</a:t>
            </a: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number, 0 to stop"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2286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0: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only append if it's valid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2286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44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/>
              <a:t>to create a list of </a:t>
            </a:r>
            <a:r>
              <a:rPr lang="en-US" dirty="0" smtClean="0"/>
              <a:t>numbers (continuing </a:t>
            </a:r>
            <a:r>
              <a:rPr lang="en-US" dirty="0"/>
              <a:t>until the user enters </a:t>
            </a:r>
            <a:r>
              <a:rPr lang="en-US" dirty="0" smtClean="0"/>
              <a:t>0)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number, 0 to stop"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2286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0: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only append if it's valid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508699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74719"/>
              </p:ext>
            </p:extLst>
          </p:nvPr>
        </p:nvGraphicFramePr>
        <p:xfrm>
          <a:off x="3124234" y="4869741"/>
          <a:ext cx="208280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781387"/>
              </p:ext>
            </p:extLst>
          </p:nvPr>
        </p:nvGraphicFramePr>
        <p:xfrm>
          <a:off x="3124234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18148"/>
              </p:ext>
            </p:extLst>
          </p:nvPr>
        </p:nvGraphicFramePr>
        <p:xfrm>
          <a:off x="4022591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72193"/>
              </p:ext>
            </p:extLst>
          </p:nvPr>
        </p:nvGraphicFramePr>
        <p:xfrm>
          <a:off x="4920948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059751"/>
              </p:ext>
            </p:extLst>
          </p:nvPr>
        </p:nvGraphicFramePr>
        <p:xfrm>
          <a:off x="5819305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20711"/>
              </p:ext>
            </p:extLst>
          </p:nvPr>
        </p:nvGraphicFramePr>
        <p:xfrm>
          <a:off x="6717662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function lets us remove an item from the list – specifically, it finds and removes the first instance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(ITEM_TO_REMOVE)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that no longer matter</a:t>
            </a:r>
          </a:p>
          <a:p>
            <a:pPr lvl="1"/>
            <a:r>
              <a:rPr lang="en-US" dirty="0" smtClean="0"/>
              <a:t>For example, removing students who have dropped the class from the class roster</a:t>
            </a:r>
          </a:p>
          <a:p>
            <a:pPr lvl="1"/>
            <a:r>
              <a:rPr lang="en-US" dirty="0" smtClean="0"/>
              <a:t>Keeps the list from having empty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4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to remove students who have dropped the class from the roster</a:t>
            </a:r>
            <a:endParaRPr lang="en-US" dirty="0"/>
          </a:p>
          <a:p>
            <a:pPr marL="2286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2286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class</a:t>
            </a:r>
          </a:p>
          <a:p>
            <a:pPr marL="2286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Bob is not in roster, so this causes an error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0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8883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3284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260340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41925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6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70527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07118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54826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21567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class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69613"/>
              </p:ext>
            </p:extLst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2796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59160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01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  <a:p>
            <a:pPr lvl="2"/>
            <a:r>
              <a:rPr lang="en-US" sz="2800" dirty="0" smtClean="0"/>
              <a:t>Reached the end of some input (a file,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to get correct input from the user by re-prompting them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0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zero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0: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that we can use it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while loop has exited b/c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positive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 you.  The number you chose is:"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42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learn about </a:t>
            </a:r>
            <a:r>
              <a:rPr lang="en-US" dirty="0" smtClean="0"/>
              <a:t>and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200" dirty="0" smtClean="0"/>
              <a:t>loop</a:t>
            </a:r>
            <a:endParaRPr lang="en-US" sz="3200" dirty="0"/>
          </a:p>
          <a:p>
            <a:pPr lvl="1"/>
            <a:r>
              <a:rPr lang="en-US" sz="3200" dirty="0"/>
              <a:t>To use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200" dirty="0" smtClean="0"/>
              <a:t>loop for interactive loops</a:t>
            </a:r>
            <a:endParaRPr lang="en-US" sz="3200" dirty="0"/>
          </a:p>
          <a:p>
            <a:r>
              <a:rPr lang="en-US" dirty="0" smtClean="0"/>
              <a:t>To learn two different ways to mutate a list</a:t>
            </a:r>
          </a:p>
          <a:p>
            <a:pPr lvl="1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sz="3200" dirty="0" smtClean="0"/>
              <a:t>and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apply our knowledge to created nested loops</a:t>
            </a:r>
            <a:endParaRPr lang="en-US" sz="1000" dirty="0"/>
          </a:p>
          <a:p>
            <a:r>
              <a:rPr lang="en-US" dirty="0" smtClean="0"/>
              <a:t>To touch (briefly) on two-dimensional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5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already used nested statements</a:t>
            </a:r>
          </a:p>
          <a:p>
            <a:pPr lvl="1"/>
            <a:r>
              <a:rPr lang="en-US" dirty="0" smtClean="0"/>
              <a:t>In HW3, you used nested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 smtClean="0"/>
              <a:t>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smtClean="0"/>
              <a:t>statements to help you diagnose a patient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nest loops!</a:t>
            </a:r>
          </a:p>
          <a:p>
            <a:pPr lvl="1"/>
            <a:r>
              <a:rPr lang="en-US" dirty="0" smtClean="0"/>
              <a:t>First loop is the </a:t>
            </a:r>
            <a:r>
              <a:rPr lang="en-US" i="1" dirty="0" smtClean="0"/>
              <a:t>outer loop</a:t>
            </a:r>
          </a:p>
          <a:p>
            <a:pPr lvl="1"/>
            <a:r>
              <a:rPr lang="en-US" dirty="0" smtClean="0"/>
              <a:t>Second loop is the </a:t>
            </a:r>
            <a:r>
              <a:rPr lang="en-US" i="1" dirty="0" smtClean="0"/>
              <a:t>inner loop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5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#: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8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#: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755391" y="2613957"/>
            <a:ext cx="288068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creates an empty 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58511" y="2901696"/>
            <a:ext cx="1796880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0207" y="3185909"/>
            <a:ext cx="24384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run 10 times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958510" y="3244651"/>
            <a:ext cx="2991697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0207" y="3769824"/>
            <a:ext cx="302971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keep running until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positive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549823" y="4358640"/>
            <a:ext cx="2400384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06367" y="5454033"/>
            <a:ext cx="519379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after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 exits,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positive, so add it to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scores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549820" y="5108448"/>
            <a:ext cx="2875875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looked at lists as being one-dimensional</a:t>
            </a:r>
          </a:p>
          <a:p>
            <a:pPr lvl="1"/>
            <a:r>
              <a:rPr lang="en-US" sz="3200" dirty="0" smtClean="0"/>
              <a:t>But lists can also be two- (or three- or </a:t>
            </a:r>
            <a:br>
              <a:rPr lang="en-US" sz="3200" dirty="0" smtClean="0"/>
            </a:br>
            <a:r>
              <a:rPr lang="en-US" sz="3200" dirty="0" smtClean="0"/>
              <a:t>four- or five-, etc.) dimensional!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Lists can hold any type (</a:t>
            </a:r>
            <a:r>
              <a:rPr lang="en-US" dirty="0" err="1" smtClean="0"/>
              <a:t>int</a:t>
            </a:r>
            <a:r>
              <a:rPr lang="en-US" dirty="0" smtClean="0"/>
              <a:t>, string, float, etc.)</a:t>
            </a:r>
          </a:p>
          <a:p>
            <a:pPr lvl="1"/>
            <a:r>
              <a:rPr lang="en-US" sz="3200" dirty="0" smtClean="0"/>
              <a:t>This includes holding another list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80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help to think of 2D lists as a grid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 [1,2,3], [4,5,6], [7,8,9] 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6291"/>
              </p:ext>
            </p:extLst>
          </p:nvPr>
        </p:nvGraphicFramePr>
        <p:xfrm>
          <a:off x="1969008" y="3430871"/>
          <a:ext cx="4279392" cy="1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53094"/>
              </p:ext>
            </p:extLst>
          </p:nvPr>
        </p:nvGraphicFramePr>
        <p:xfrm>
          <a:off x="1969008" y="4654861"/>
          <a:ext cx="4279392" cy="73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2410"/>
              </p:ext>
            </p:extLst>
          </p:nvPr>
        </p:nvGraphicFramePr>
        <p:xfrm>
          <a:off x="1969008" y="5391026"/>
          <a:ext cx="4279392" cy="73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access an element by the index of its </a:t>
            </a:r>
            <a:r>
              <a:rPr lang="en-US" u="sng" dirty="0" smtClean="0"/>
              <a:t>row</a:t>
            </a:r>
            <a:r>
              <a:rPr lang="en-US" dirty="0" smtClean="0"/>
              <a:t>, then the </a:t>
            </a:r>
            <a:r>
              <a:rPr lang="en-US" u="sng" dirty="0" smtClean="0"/>
              <a:t>column</a:t>
            </a:r>
            <a:endParaRPr lang="en-US" dirty="0"/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emember – indexing starts at 0!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629042"/>
              </p:ext>
            </p:extLst>
          </p:nvPr>
        </p:nvGraphicFramePr>
        <p:xfrm>
          <a:off x="1975104" y="3446721"/>
          <a:ext cx="4279392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access an element by the index of its </a:t>
            </a:r>
            <a:r>
              <a:rPr lang="en-US" u="sng" dirty="0"/>
              <a:t>row</a:t>
            </a:r>
            <a:r>
              <a:rPr lang="en-US" dirty="0"/>
              <a:t>, then the </a:t>
            </a:r>
            <a:r>
              <a:rPr lang="en-US" u="sng" dirty="0"/>
              <a:t>column</a:t>
            </a:r>
            <a:endParaRPr lang="en-US" dirty="0"/>
          </a:p>
          <a:p>
            <a:pPr lvl="1"/>
            <a:r>
              <a:rPr lang="en-US" sz="3200" dirty="0"/>
              <a:t>Remember – indexing starts at 0!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14491"/>
              </p:ext>
            </p:extLst>
          </p:nvPr>
        </p:nvGraphicFramePr>
        <p:xfrm>
          <a:off x="1975104" y="3446721"/>
          <a:ext cx="4279392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8399" y="3963978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[0][2]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5169406" y="3939594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flipH="1">
            <a:off x="3029710" y="4681727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4108700" y="5399476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5169405" y="5399476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2477" y="516864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[1][0]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612616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[2][1]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1950" y="612616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[2][2]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a string is a list of characters</a:t>
            </a:r>
          </a:p>
          <a:p>
            <a:r>
              <a:rPr lang="en-US" dirty="0" smtClean="0"/>
              <a:t>So what is a list of strings?</a:t>
            </a:r>
          </a:p>
          <a:p>
            <a:pPr lvl="1"/>
            <a:r>
              <a:rPr lang="en-US" sz="3200" dirty="0" smtClean="0"/>
              <a:t>A two-dimensional list!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have the index of the string (the row)</a:t>
            </a:r>
          </a:p>
          <a:p>
            <a:r>
              <a:rPr lang="en-US" dirty="0" smtClean="0"/>
              <a:t>And the index of the character (the column)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79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in Python don’t have to be rectangular</a:t>
            </a:r>
          </a:p>
          <a:p>
            <a:pPr lvl="1"/>
            <a:r>
              <a:rPr lang="en-US" sz="2800" dirty="0" smtClean="0"/>
              <a:t>They can also be jagged (rows different lengths)</a:t>
            </a:r>
          </a:p>
          <a:p>
            <a:pPr lvl="3"/>
            <a:endParaRPr lang="en-US" sz="2000" dirty="0" smtClean="0"/>
          </a:p>
          <a:p>
            <a:r>
              <a:rPr lang="en-US" dirty="0" smtClean="0"/>
              <a:t>Anything we could do </a:t>
            </a:r>
            <a:br>
              <a:rPr lang="en-US" dirty="0" smtClean="0"/>
            </a:br>
            <a:r>
              <a:rPr lang="en-US" dirty="0" smtClean="0"/>
              <a:t>with a one-dimensional</a:t>
            </a:r>
            <a:br>
              <a:rPr lang="en-US" dirty="0" smtClean="0"/>
            </a:br>
            <a:r>
              <a:rPr lang="en-US" dirty="0" smtClean="0"/>
              <a:t>list, we can do with a </a:t>
            </a:r>
            <a:br>
              <a:rPr lang="en-US" dirty="0" smtClean="0"/>
            </a:br>
            <a:r>
              <a:rPr lang="en-US" dirty="0" smtClean="0"/>
              <a:t>two-dimensional list</a:t>
            </a:r>
          </a:p>
          <a:p>
            <a:pPr lvl="1"/>
            <a:r>
              <a:rPr lang="en-US" dirty="0" smtClean="0"/>
              <a:t>Slicing, index, appending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44184"/>
              </p:ext>
            </p:extLst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Looping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Strings vs Lists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Strings and lists of characters do not behave the same way in Python; they have different functions, and different things that are allowed</a:t>
            </a:r>
          </a:p>
          <a:p>
            <a:pPr lvl="3"/>
            <a:endParaRPr lang="en-US" dirty="0"/>
          </a:p>
          <a:p>
            <a:r>
              <a:rPr lang="en-US" dirty="0" smtClean="0"/>
              <a:t>Strings –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upper()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['Alice', 'Bob', 'Evan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List of characters –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[list("Alice"), list("Bob"),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list("Evan")]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[['A', 'l',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'c', 'e'], ['B', 'o',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'b'],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'E', 'v', 'a', 'n']]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a loop, print all five numbers from the first row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 the 4 with </a:t>
            </a:r>
            <a:br>
              <a:rPr lang="en-US" dirty="0"/>
            </a:br>
            <a:r>
              <a:rPr lang="en-US" dirty="0"/>
              <a:t>the word “four”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3 to the end of</a:t>
            </a:r>
            <a:br>
              <a:rPr lang="en-US" dirty="0" smtClean="0"/>
            </a:br>
            <a:r>
              <a:rPr lang="en-US" dirty="0" smtClean="0"/>
              <a:t>the last row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Delete the 5 from</a:t>
            </a:r>
            <a:br>
              <a:rPr lang="en-US" dirty="0" smtClean="0"/>
            </a:br>
            <a:r>
              <a:rPr lang="en-US" dirty="0" smtClean="0"/>
              <a:t>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71272"/>
              </p:ext>
            </p:extLst>
          </p:nvPr>
        </p:nvGraphicFramePr>
        <p:xfrm>
          <a:off x="4584190" y="3185613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7424" y="5867361"/>
            <a:ext cx="338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 </a:t>
            </a:r>
            <a:r>
              <a:rPr lang="en-US" dirty="0"/>
              <a:t>Two-Dimensional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[0][3] = "four"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[2].append(3)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[0].remove(5)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20992"/>
              </p:ext>
            </p:extLst>
          </p:nvPr>
        </p:nvGraphicFramePr>
        <p:xfrm>
          <a:off x="4584190" y="3185613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7424" y="5867361"/>
            <a:ext cx="338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List of Lists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“b” and a “y” to the end of “Bob”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out the second letter in “Evan”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“Alice” to “</a:t>
            </a:r>
            <a:r>
              <a:rPr lang="en-US" dirty="0" err="1"/>
              <a:t>Alyce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02232"/>
              </p:ext>
            </p:extLst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940" y="3817839"/>
            <a:ext cx="4028171" cy="2308324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names[1].append('b')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names[1].append('y')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print(names[2][1])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names[0][2] = 'y'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3979" cy="4156799"/>
          </a:xfrm>
        </p:spPr>
        <p:txBody>
          <a:bodyPr/>
          <a:lstStyle/>
          <a:p>
            <a:r>
              <a:rPr lang="en-US" dirty="0" smtClean="0"/>
              <a:t>(Pre) Lab 5 has been released on Blackboard</a:t>
            </a:r>
          </a:p>
          <a:p>
            <a:pPr lvl="1"/>
            <a:r>
              <a:rPr lang="en-US" dirty="0" smtClean="0"/>
              <a:t>Future ones will be available the weekend prior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4 is out</a:t>
            </a:r>
          </a:p>
          <a:p>
            <a:pPr lvl="1"/>
            <a:r>
              <a:rPr lang="en-US" dirty="0" smtClean="0"/>
              <a:t>Due by Tuesday (Oct 6th)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1 re-grade and re-submit petitions must be made to your TA before Friday @ 3 PM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826364"/>
            <a:ext cx="8602579" cy="1143000"/>
          </a:xfrm>
        </p:spPr>
        <p:txBody>
          <a:bodyPr/>
          <a:lstStyle/>
          <a:p>
            <a:r>
              <a:rPr lang="en-US" dirty="0" smtClean="0"/>
              <a:t>Remember our Average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find the average from a list of numbers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[98, 75, 89, 100, 45, 82]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total to zero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total = total + n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 that we can use it here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 /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average in the class is: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0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Flexible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only want positive numbers?</a:t>
            </a:r>
          </a:p>
          <a:p>
            <a:r>
              <a:rPr lang="en-US" dirty="0" smtClean="0"/>
              <a:t>And we want to re-prompt </a:t>
            </a:r>
            <a:r>
              <a:rPr lang="en-US" dirty="0"/>
              <a:t>the user if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/>
              <a:t>enter a </a:t>
            </a:r>
            <a:r>
              <a:rPr lang="en-US" dirty="0" smtClean="0"/>
              <a:t>negative number?</a:t>
            </a:r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keep</a:t>
            </a:r>
            <a:r>
              <a:rPr lang="en-US" dirty="0" smtClean="0"/>
              <a:t> re-prompting until they enter a positive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 can’t do this 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– why?</a:t>
            </a:r>
          </a:p>
          <a:p>
            <a:pPr lvl="1"/>
            <a:r>
              <a:rPr lang="en-US" dirty="0" smtClean="0"/>
              <a:t>They only run a pre-set number of times</a:t>
            </a:r>
          </a:p>
          <a:p>
            <a:pPr lvl="1"/>
            <a:r>
              <a:rPr lang="en-US" dirty="0" smtClean="0"/>
              <a:t>We don’t know how many times to re-prompt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95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two kinds of loops, and they are used for two different purposes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Good for </a:t>
            </a:r>
            <a:r>
              <a:rPr lang="en-US" i="1" dirty="0" smtClean="0"/>
              <a:t>iterating</a:t>
            </a:r>
            <a:r>
              <a:rPr lang="en-US" dirty="0" smtClean="0"/>
              <a:t> over a list</a:t>
            </a:r>
          </a:p>
          <a:p>
            <a:pPr lvl="1"/>
            <a:r>
              <a:rPr lang="en-US" dirty="0" smtClean="0"/>
              <a:t>Good for counted iterations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Good for almost everything else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775035" y="5017168"/>
            <a:ext cx="5324976" cy="11210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4745" y="460166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Loops: Syntax and Uses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19089</TotalTime>
  <Words>2358</Words>
  <Application>Microsoft Office PowerPoint</Application>
  <PresentationFormat>On-screen Show (4:3)</PresentationFormat>
  <Paragraphs>593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CMSC201  Computer Science I for Majors  Lecture 09 – While Loops</vt:lpstr>
      <vt:lpstr>Last Class We Covered</vt:lpstr>
      <vt:lpstr>Any Questions from Last Time?</vt:lpstr>
      <vt:lpstr>Today’s Objectives</vt:lpstr>
      <vt:lpstr>Review: Looping</vt:lpstr>
      <vt:lpstr>Remember our Average for Loop?</vt:lpstr>
      <vt:lpstr>Getting Flexible Input</vt:lpstr>
      <vt:lpstr>Looping</vt:lpstr>
      <vt:lpstr>while Loops: Syntax and Uses</vt:lpstr>
      <vt:lpstr>The while Loop</vt:lpstr>
      <vt:lpstr>Parts of a while Loop</vt:lpstr>
      <vt:lpstr>Parts of a while Loop</vt:lpstr>
      <vt:lpstr>How a while Loop Works</vt:lpstr>
      <vt:lpstr>Example while Loop</vt:lpstr>
      <vt:lpstr>Example while Loop</vt:lpstr>
      <vt:lpstr>Infinite Loops and Other Problems</vt:lpstr>
      <vt:lpstr>Infinite Loops</vt:lpstr>
      <vt:lpstr>Infinite Loop Example #1</vt:lpstr>
      <vt:lpstr>Infinite Loop Example #1</vt:lpstr>
      <vt:lpstr>Infinite Loop Example #2</vt:lpstr>
      <vt:lpstr>Infinite Loop Example #2</vt:lpstr>
      <vt:lpstr>Infinite Loop Example #3</vt:lpstr>
      <vt:lpstr>Infinite Loop Example #3</vt:lpstr>
      <vt:lpstr>Loop Body Isn’t Being Run</vt:lpstr>
      <vt:lpstr>Updating and Changing Lists</vt:lpstr>
      <vt:lpstr>Mutating Lists</vt:lpstr>
      <vt:lpstr>Two List Functions</vt:lpstr>
      <vt:lpstr>List Function: append()</vt:lpstr>
      <vt:lpstr>Example of append()</vt:lpstr>
      <vt:lpstr>Example of append()</vt:lpstr>
      <vt:lpstr>List Function: remove()</vt:lpstr>
      <vt:lpstr>Example of remove()</vt:lpstr>
      <vt:lpstr>Example of remove()</vt:lpstr>
      <vt:lpstr>Example of remove()</vt:lpstr>
      <vt:lpstr>Example of remove()</vt:lpstr>
      <vt:lpstr>Interactive while Loops</vt:lpstr>
      <vt:lpstr>When to Use while Loops</vt:lpstr>
      <vt:lpstr>Example while Loop</vt:lpstr>
      <vt:lpstr>Nested Loops</vt:lpstr>
      <vt:lpstr>Nesting</vt:lpstr>
      <vt:lpstr>Nested Loop Example</vt:lpstr>
      <vt:lpstr>Nested Loop Example</vt:lpstr>
      <vt:lpstr>Two-Dimensional Lists</vt:lpstr>
      <vt:lpstr>Two-Dimensional Lists</vt:lpstr>
      <vt:lpstr>Two-Dimensional Lists: A Grid</vt:lpstr>
      <vt:lpstr>Two-Dimensional Lists: A Grid</vt:lpstr>
      <vt:lpstr>Two-Dimensional Lists: A Grid</vt:lpstr>
      <vt:lpstr>Lists of Strings</vt:lpstr>
      <vt:lpstr>Lists of Strings</vt:lpstr>
      <vt:lpstr>NOTE: Strings vs Lists of Characters</vt:lpstr>
      <vt:lpstr>Practice: Two-Dimensional Lists</vt:lpstr>
      <vt:lpstr>Answers: Two-Dimensional Lists</vt:lpstr>
      <vt:lpstr>Practice: List of Lists of Characters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254</cp:revision>
  <dcterms:created xsi:type="dcterms:W3CDTF">2014-05-05T14:25:42Z</dcterms:created>
  <dcterms:modified xsi:type="dcterms:W3CDTF">2015-09-30T23:41:37Z</dcterms:modified>
</cp:coreProperties>
</file>